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Helvetica Neue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16" roundtripDataSignature="AMtx7mhxgQvTXdAOcII4ywfQpOGZDelW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HelveticaNeue-bold.fntdata"/><Relationship Id="rId12" Type="http://schemas.openxmlformats.org/officeDocument/2006/relationships/font" Target="fonts/HelveticaNeue-regular.fntdata"/><Relationship Id="rId15" Type="http://schemas.openxmlformats.org/officeDocument/2006/relationships/font" Target="fonts/HelveticaNeue-boldItalic.fntdata"/><Relationship Id="rId14" Type="http://schemas.openxmlformats.org/officeDocument/2006/relationships/font" Target="fonts/HelveticaNeue-italic.fntdata"/><Relationship Id="rId16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8e7f177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c8e7f177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8e7f177e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c8e7f177e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9a700f46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c9a700f46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Arial"/>
              <a:buNone/>
              <a:defRPr b="1" sz="34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4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2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42" name="Google Shape;1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ANALYTICS BOOTCAMP | IRONHACK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"/>
          <p:cNvSpPr txBox="1"/>
          <p:nvPr>
            <p:ph idx="2" type="title"/>
          </p:nvPr>
        </p:nvSpPr>
        <p:spPr>
          <a:xfrm>
            <a:off x="1935325" y="2944975"/>
            <a:ext cx="5996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0118" rtl="0" algn="l">
              <a:lnSpc>
                <a:spcPct val="116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latin typeface="Arial"/>
                <a:ea typeface="Arial"/>
                <a:cs typeface="Arial"/>
                <a:sym typeface="Arial"/>
              </a:rPr>
              <a:t>Python: Debugging &amp; Error Handling</a:t>
            </a:r>
            <a:endParaRPr b="0" sz="3900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8e7f177e8_0_5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Python Error types:</a:t>
            </a:r>
            <a:endParaRPr/>
          </a:p>
        </p:txBody>
      </p:sp>
      <p:sp>
        <p:nvSpPr>
          <p:cNvPr id="222" name="Google Shape;222;gc8e7f177e8_0_5"/>
          <p:cNvSpPr txBox="1"/>
          <p:nvPr>
            <p:ph idx="1" type="body"/>
          </p:nvPr>
        </p:nvSpPr>
        <p:spPr>
          <a:xfrm>
            <a:off x="421025" y="1614475"/>
            <a:ext cx="84036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Python errors can be broadly classified in several big types: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rgbClr val="FF0000"/>
                </a:solidFill>
              </a:rPr>
              <a:t>SyntaxError:</a:t>
            </a:r>
            <a:r>
              <a:rPr lang="en"/>
              <a:t> When code has been typed incorrectly.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rgbClr val="FF0000"/>
                </a:solidFill>
              </a:rPr>
              <a:t>AttributeError:</a:t>
            </a:r>
            <a:r>
              <a:rPr lang="en"/>
              <a:t> When you try to access an attribute on an object that does not exist.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rgbClr val="FF0000"/>
                </a:solidFill>
              </a:rPr>
              <a:t>KeyError:</a:t>
            </a:r>
            <a:r>
              <a:rPr lang="en"/>
              <a:t> When you try to access a key in a dictionary that does not exist.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rgbClr val="FF0000"/>
                </a:solidFill>
              </a:rPr>
              <a:t>TypeError:</a:t>
            </a:r>
            <a:r>
              <a:rPr lang="en"/>
              <a:t> When an argument to a function is not of the right type (e.g. a str instead of int).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rgbClr val="FF0000"/>
                </a:solidFill>
              </a:rPr>
              <a:t>ValueError:</a:t>
            </a:r>
            <a:r>
              <a:rPr lang="en"/>
              <a:t> When an argument to a function is of the right type but is not in the right domain (e.g. an empty string)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rgbClr val="FF0000"/>
                </a:solidFill>
              </a:rPr>
              <a:t>ImportError:</a:t>
            </a:r>
            <a:r>
              <a:rPr lang="en"/>
              <a:t> When an import fails.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rgbClr val="FF0000"/>
                </a:solidFill>
              </a:rPr>
              <a:t>IOError:</a:t>
            </a:r>
            <a:r>
              <a:rPr lang="en"/>
              <a:t> When Python cannot access a file correctly on disk.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rgbClr val="FF0000"/>
                </a:solidFill>
              </a:rPr>
              <a:t>IndexError:</a:t>
            </a:r>
            <a:r>
              <a:rPr lang="en">
                <a:solidFill>
                  <a:schemeClr val="dk1"/>
                </a:solidFill>
              </a:rPr>
              <a:t>  you tried to access an index of the list that doesn't exist</a:t>
            </a:r>
            <a:r>
              <a:rPr lang="en" sz="11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8e7f177e8_0_16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Try &amp; Except:</a:t>
            </a:r>
            <a:endParaRPr/>
          </a:p>
        </p:txBody>
      </p:sp>
      <p:sp>
        <p:nvSpPr>
          <p:cNvPr id="228" name="Google Shape;228;gc8e7f177e8_0_16"/>
          <p:cNvSpPr txBox="1"/>
          <p:nvPr>
            <p:ph idx="1" type="body"/>
          </p:nvPr>
        </p:nvSpPr>
        <p:spPr>
          <a:xfrm>
            <a:off x="458225" y="1614475"/>
            <a:ext cx="84036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Sometimes as developers, we can foresee some potential errors made by users.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set (Try, Except) of clauses allow us to decide what to do in case of an error: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rgbClr val="6AA84F"/>
                </a:solidFill>
              </a:rPr>
              <a:t>def</a:t>
            </a:r>
            <a:r>
              <a:rPr b="1" lang="en"/>
              <a:t> </a:t>
            </a:r>
            <a:r>
              <a:rPr b="1" lang="en">
                <a:solidFill>
                  <a:srgbClr val="FF00FF"/>
                </a:solidFill>
              </a:rPr>
              <a:t>read_string()</a:t>
            </a:r>
            <a:r>
              <a:rPr b="1" lang="en"/>
              <a:t>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	x = </a:t>
            </a:r>
            <a:r>
              <a:rPr b="1" lang="en">
                <a:solidFill>
                  <a:srgbClr val="6AA84F"/>
                </a:solidFill>
              </a:rPr>
              <a:t>input</a:t>
            </a:r>
            <a:r>
              <a:rPr b="1" lang="en"/>
              <a:t>(“Please enter a word with at least three characters: “)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	</a:t>
            </a:r>
            <a:r>
              <a:rPr b="1" lang="en">
                <a:solidFill>
                  <a:srgbClr val="6AA84F"/>
                </a:solidFill>
              </a:rPr>
              <a:t>try</a:t>
            </a:r>
            <a:r>
              <a:rPr b="1" lang="en"/>
              <a:t>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		x[2]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	</a:t>
            </a:r>
            <a:r>
              <a:rPr b="1" lang="en">
                <a:solidFill>
                  <a:srgbClr val="6AA84F"/>
                </a:solidFill>
              </a:rPr>
              <a:t>except</a:t>
            </a:r>
            <a:r>
              <a:rPr b="1" lang="en"/>
              <a:t>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		</a:t>
            </a:r>
            <a:r>
              <a:rPr b="1" lang="en">
                <a:solidFill>
                  <a:srgbClr val="6AA84F"/>
                </a:solidFill>
              </a:rPr>
              <a:t>print</a:t>
            </a:r>
            <a:r>
              <a:rPr b="1" lang="en"/>
              <a:t>(“I SAID THREE CHARACTERS!”)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9a700f461_0_16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Python Debugging:</a:t>
            </a:r>
            <a:endParaRPr/>
          </a:p>
        </p:txBody>
      </p:sp>
      <p:sp>
        <p:nvSpPr>
          <p:cNvPr id="234" name="Google Shape;234;gc9a700f461_0_16"/>
          <p:cNvSpPr txBox="1"/>
          <p:nvPr>
            <p:ph idx="1" type="body"/>
          </p:nvPr>
        </p:nvSpPr>
        <p:spPr>
          <a:xfrm>
            <a:off x="421025" y="1614475"/>
            <a:ext cx="84036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Debugging a code consists in locating an error and figuring out what is the source of it.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easiest way to debug a code is to: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Determine the type of the error if its given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Determine the location of the error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Write code snippets to print an ‘Ok message’ after every line of code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When the message doesn’t appear, you have located the wrong chunk of code. 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Try to use functions to perform some repetitive tasks. If the function fails, you know that the error is inside the function.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Another more sophisticated way is to use a debugger (like pdb), which is a program that looks for errors in your code. 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